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8E407A8-F300-439A-9F96-9281C3B6F9C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962EB03-781B-45C1-8AB5-EDFEF7D9B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75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2A3B4-DBC4-14ED-C881-1A900D91A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F80B5-FA02-76FE-67E6-2BEB8B0E9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8D7C1-9CD4-B706-8E26-22A0BFE7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D4A7-2A56-458F-B8EE-0B104DA3C569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6ED9B-20FA-B7FE-747E-21B9191E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86B96-1C58-1170-929F-038E78001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9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E9365-E98A-336A-EFC5-670560FDB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81559-E15A-8B99-C457-51DFD7DEE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09789-246B-4079-195C-624A4F167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8204-BCF7-4F2A-AFFA-5871BA532AEA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612CC-D389-653F-B323-3977B38D2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AEEEC-338D-F272-944A-092BD093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7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40E583-F8F8-AEF6-9778-B79D1A3A1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D89AF-B5E1-632B-B95B-4EABAB1AB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72426-35AA-E493-D926-9BE1F5A4B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7E68-C404-4B78-9900-2BA0F2B8AB36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9865A-0BA3-6921-B7B7-8F660F36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1DC7D-8F88-8E11-C406-7032317B5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1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13224-1850-3D7A-86AE-75F29B6F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60798-9855-994E-1483-EAA5B7C7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862BC-3DB7-30FC-9C85-026E51628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CC60A-CD09-4909-91A2-9AB9561EFEF4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E60AE-F36A-5195-E33F-B32E1344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618F3-4075-D31B-BC3F-FBDDA6D05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54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4DF22-0EF2-363D-EE8C-8823C0BE5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22CE8-36ED-B8A7-4114-5F113508C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3E686-1B42-90E6-C4BB-694CA7CAC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5FD1-173C-41F9-9FAD-33C364D01548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2BF59-A4BC-CE1D-D188-F4369A95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D6798-3443-9B95-FBCB-1892EA344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6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B56BF-5649-DDC1-4246-A2B34590E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26C60-649D-FB39-F87B-D942F2B2D7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2DAF8-E31C-43E9-970F-AD9B13399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3CC8C-103F-2889-7E6A-CB0C6D5B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1597-2873-4540-A945-5CD6AFCD7AB8}" type="datetime1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956B8-D277-9480-76C3-AC8363FE9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DC0CE-FD10-65E3-1EFB-D320B6D6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4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85CD5-315C-D74A-5EE6-E328BAEE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D5619-DDE2-83F0-7F3F-1F97C5C45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FEDADD-2008-DB8C-4FFB-1D53E088A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DB7CE2-584D-66B9-6A9E-6911B5C57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CDE1C0-0D46-31A6-BCF4-45991D232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81A05-2F7E-1D13-93E3-2B785F854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D4E-73B3-4013-BFE6-D7E4DE30E4A0}" type="datetime1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BAC59F-6D6B-99E7-95D4-424411E6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C6B789-DB8E-5CFC-3242-D60C0ECAA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8B8FF-4E21-3186-8625-73D2E29BE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BE7C80-7540-66B1-49D0-9A4752873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8218-29CA-41D6-A75E-68E897ED0E7B}" type="datetime1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66CCA-A60C-9A92-A96D-AC80C9B5D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615B2-A87C-1CD7-1919-D1A454EE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0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7140D8-A1A8-BF30-1E7A-E8AA612C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9869-52BF-40C5-900E-5AC04747C008}" type="datetime1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0A789-AA0F-6244-B6E4-E0B7F0230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09DD2-585B-5684-01CF-D8190A8A7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6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C6B3C-7D35-6A07-8B44-C8E9F3BD0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D5303-7653-6131-0D47-1833D2DF3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6D7A0-27BD-223E-C155-64C91A57D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844D1-5384-A6C0-E8A2-7C63B1834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A078-008F-474E-A116-0325D6A09433}" type="datetime1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02C3D2-23CB-3CA2-7F53-528AEB35F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B78FE-3D42-34A9-D4DA-638A5AE64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9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EEC8-2D90-B345-D8E4-A17B81C1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8E3FC5-81B9-C72B-93D5-4E40408530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7BA19-73D1-0427-6B86-554236F01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D3459-D6E8-FA6E-C81F-251CD5548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B8BB4-814A-45C6-B3D7-D3AF08BEA4D1}" type="datetime1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DB862-F777-64B7-9A4C-083F763C4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WORK PRODUCT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ED1C2-0FF3-C074-5AF2-1AB49CBC3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61A52A-5BCD-890D-1B6C-3190D6F2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A554F-BF86-80AD-1EB1-48A98BFD4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DC1C8-6CD5-5FA7-8742-A0191B13B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412FF8-7DCB-4886-ADF0-F85A7ED80F31}" type="datetime1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5C0F6-2811-19A7-DCD0-A1609B38F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DRAFT WORK PRODUCT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87007-94B1-B360-8742-EF4E2AE8E5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511CDB-9397-4EEA-9D72-A9BFBAED5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9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248B22A-FDF0-D274-6711-A57289FB0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56246"/>
              </p:ext>
            </p:extLst>
          </p:nvPr>
        </p:nvGraphicFramePr>
        <p:xfrm>
          <a:off x="1244001" y="336821"/>
          <a:ext cx="9373683" cy="4378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2164">
                  <a:extLst>
                    <a:ext uri="{9D8B030D-6E8A-4147-A177-3AD203B41FA5}">
                      <a16:colId xmlns:a16="http://schemas.microsoft.com/office/drawing/2014/main" val="2353976215"/>
                    </a:ext>
                  </a:extLst>
                </a:gridCol>
                <a:gridCol w="2161395">
                  <a:extLst>
                    <a:ext uri="{9D8B030D-6E8A-4147-A177-3AD203B41FA5}">
                      <a16:colId xmlns:a16="http://schemas.microsoft.com/office/drawing/2014/main" val="1945947674"/>
                    </a:ext>
                  </a:extLst>
                </a:gridCol>
                <a:gridCol w="2160062">
                  <a:extLst>
                    <a:ext uri="{9D8B030D-6E8A-4147-A177-3AD203B41FA5}">
                      <a16:colId xmlns:a16="http://schemas.microsoft.com/office/drawing/2014/main" val="16882678"/>
                    </a:ext>
                  </a:extLst>
                </a:gridCol>
                <a:gridCol w="2160062">
                  <a:extLst>
                    <a:ext uri="{9D8B030D-6E8A-4147-A177-3AD203B41FA5}">
                      <a16:colId xmlns:a16="http://schemas.microsoft.com/office/drawing/2014/main" val="1790421456"/>
                    </a:ext>
                  </a:extLst>
                </a:gridCol>
              </a:tblGrid>
              <a:tr h="3000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Element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2007 Guidelines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UDS Alternative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LDS Alternative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extLst>
                  <a:ext uri="{0D108BD9-81ED-4DB2-BD59-A6C34878D82A}">
                    <a16:rowId xmlns:a16="http://schemas.microsoft.com/office/drawing/2014/main" val="4140887944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Geographic Scope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Lakes Powell &amp; Mead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Lakes Powell &amp; Mead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Seven CRB Reservoirs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extLst>
                  <a:ext uri="{0D108BD9-81ED-4DB2-BD59-A6C34878D82A}">
                    <a16:rowId xmlns:a16="http://schemas.microsoft.com/office/drawing/2014/main" val="3239594363"/>
                  </a:ext>
                </a:extLst>
              </a:tr>
              <a:tr h="9340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Powell Releases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</a:rPr>
                        <a:t>Based on forecasted Powell/Mead Elevations  </a:t>
                      </a:r>
                      <a:r>
                        <a:rPr lang="en-US" sz="1000" i="1" kern="100" dirty="0">
                          <a:effectLst/>
                        </a:rPr>
                        <a:t>(LB manipulated to maximize releases)</a:t>
                      </a:r>
                      <a:endParaRPr lang="en-US" sz="1000" i="1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Lake Powell elevation on October 1. Z-curve determines release volume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Live total system storage on October 1 and estimated 3 – </a:t>
                      </a:r>
                      <a:r>
                        <a:rPr lang="en-US" sz="1000" kern="100" dirty="0" err="1">
                          <a:effectLst/>
                        </a:rPr>
                        <a:t>yr</a:t>
                      </a:r>
                      <a:r>
                        <a:rPr lang="en-US" sz="1000" kern="100" dirty="0">
                          <a:effectLst/>
                        </a:rPr>
                        <a:t> UB depletions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extLst>
                  <a:ext uri="{0D108BD9-81ED-4DB2-BD59-A6C34878D82A}">
                    <a16:rowId xmlns:a16="http://schemas.microsoft.com/office/drawing/2014/main" val="2311038001"/>
                  </a:ext>
                </a:extLst>
              </a:tr>
              <a:tr h="1055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Voluntary Conservation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Voluntary conservation including  Intentionally Created Surplus Program in LB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Parallel actions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   - Voluntary conservation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 - Flexible reservoir operations (DROA)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 - Tribal participation</a:t>
                      </a: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Modified ICS Program in LB (TBD) 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extLst>
                  <a:ext uri="{0D108BD9-81ED-4DB2-BD59-A6C34878D82A}">
                    <a16:rowId xmlns:a16="http://schemas.microsoft.com/office/drawing/2014/main" val="366476020"/>
                  </a:ext>
                </a:extLst>
              </a:tr>
              <a:tr h="16385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Mandatory Reductions in Use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LB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   - Based on forecasted Powell &amp; Mead Elevations</a:t>
                      </a: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- Uses are, and will continue to be, reduced due to hydro</a:t>
                      </a:r>
                      <a:r>
                        <a:rPr lang="en-US" sz="1000" kern="100" dirty="0">
                          <a:effectLst/>
                        </a:rPr>
                        <a:t>logic shortages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</a:rPr>
                        <a:t>LB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</a:rPr>
                        <a:t>   - up to 1.5 MAF reduction under </a:t>
                      </a:r>
                      <a:r>
                        <a:rPr lang="en-US" sz="1000" u="sng" kern="100" dirty="0">
                          <a:effectLst/>
                        </a:rPr>
                        <a:t>most</a:t>
                      </a:r>
                      <a:r>
                        <a:rPr lang="en-US" sz="1000" kern="100" dirty="0">
                          <a:effectLst/>
                        </a:rPr>
                        <a:t> reservoir levels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- 1.5 – 2.4 MAF reductions under low reservoir levels</a:t>
                      </a:r>
                    </a:p>
                  </a:txBody>
                  <a:tcPr marL="56267" marR="56267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</a:rPr>
                        <a:t>LB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</a:rPr>
                        <a:t>   - 1.5 MAF reduction under </a:t>
                      </a:r>
                      <a:r>
                        <a:rPr lang="en-US" sz="1000" u="sng" kern="100" dirty="0">
                          <a:effectLst/>
                        </a:rPr>
                        <a:t>some</a:t>
                      </a:r>
                      <a:r>
                        <a:rPr lang="en-US" sz="1000" kern="100" dirty="0">
                          <a:effectLst/>
                        </a:rPr>
                        <a:t> reservoir levels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</a:rPr>
                        <a:t>Basin-Wide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00" dirty="0">
                          <a:effectLst/>
                        </a:rPr>
                        <a:t>   - 1:1 Shared Shortages between UB &amp; LB up to 3.9 MAF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 anchor="ctr"/>
                </a:tc>
                <a:extLst>
                  <a:ext uri="{0D108BD9-81ED-4DB2-BD59-A6C34878D82A}">
                    <a16:rowId xmlns:a16="http://schemas.microsoft.com/office/drawing/2014/main" val="304154130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C8E5412-1831-9265-F9FE-D05EEC4E6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828" y="4780618"/>
            <a:ext cx="762099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LB proposal includes Mexico in their reduction volumes.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	On average, the UB uses 70% of their compact apportionment.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No mention of tributary use in either the UDS or LDS alternative.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UDS uses worse hydrology input than LDS; Protects the system and recovers reservoir storage.</a:t>
            </a:r>
            <a:endParaRPr kumimoji="0" lang="en-U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LDS proposal with UDS hydrology crashes the system under some conditions.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cs typeface="Times New Roman" panose="02020603050405020304" pitchFamily="18" charset="0"/>
              </a:rPr>
              <a:t>	LDS requested Reclamation model 2.4 MAF of reductions in the UB.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	LDS includes an April adjustment (upwards only) for Powell release volume (similar to 2007 </a:t>
            </a:r>
            <a:r>
              <a:rPr lang="en-US" altLang="en-US" sz="1200" dirty="0">
                <a:cs typeface="Times New Roman" panose="02020603050405020304" pitchFamily="18" charset="0"/>
              </a:rPr>
              <a:t>IG).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B61F2-5C68-FFC7-C6DA-CF34E867D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DRAFT WORK PRODUCT</a:t>
            </a:r>
          </a:p>
        </p:txBody>
      </p:sp>
    </p:spTree>
    <p:extLst>
      <p:ext uri="{BB962C8B-B14F-4D97-AF65-F5344CB8AC3E}">
        <p14:creationId xmlns:p14="http://schemas.microsoft.com/office/powerpoint/2010/main" val="1156326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283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Wolff</dc:creator>
  <cp:lastModifiedBy>Ken Curtis</cp:lastModifiedBy>
  <cp:revision>9</cp:revision>
  <cp:lastPrinted>2024-04-09T21:25:13Z</cp:lastPrinted>
  <dcterms:created xsi:type="dcterms:W3CDTF">2024-04-09T20:48:21Z</dcterms:created>
  <dcterms:modified xsi:type="dcterms:W3CDTF">2024-04-19T16:51:44Z</dcterms:modified>
</cp:coreProperties>
</file>