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70" r:id="rId4"/>
    <p:sldId id="271" r:id="rId5"/>
    <p:sldId id="273" r:id="rId6"/>
    <p:sldId id="275" r:id="rId7"/>
    <p:sldId id="269" r:id="rId8"/>
    <p:sldId id="268" r:id="rId9"/>
    <p:sldId id="26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80"/>
    <p:restoredTop sz="96405"/>
  </p:normalViewPr>
  <p:slideViewPr>
    <p:cSldViewPr snapToGrid="0" snapToObjects="1">
      <p:cViewPr varScale="1">
        <p:scale>
          <a:sx n="100" d="100"/>
          <a:sy n="100" d="100"/>
        </p:scale>
        <p:origin x="5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hnfleck\eric%20kuhn%20Dropbox\John%20Fleck\R\CoRiver\data\CRB-SupplyUseDataNov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Colorado</a:t>
            </a:r>
            <a:r>
              <a:rPr lang="en-US" sz="1600" b="1" baseline="0"/>
              <a:t> River water use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084289448592063E-2"/>
          <c:y val="8.9133749268093407E-2"/>
          <c:w val="0.92398065266179952"/>
          <c:h val="0.7948336996905081"/>
        </c:manualLayout>
      </c:layout>
      <c:lineChart>
        <c:grouping val="standard"/>
        <c:varyColors val="0"/>
        <c:ser>
          <c:idx val="0"/>
          <c:order val="0"/>
          <c:tx>
            <c:strRef>
              <c:f>Use!$B$3</c:f>
              <c:strCache>
                <c:ptCount val="1"/>
                <c:pt idx="0">
                  <c:v>Upper Basin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Use!$A$4:$A$117</c:f>
              <c:numCache>
                <c:formatCode>General</c:formatCode>
                <c:ptCount val="114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</c:numCache>
            </c:numRef>
          </c:cat>
          <c:val>
            <c:numRef>
              <c:f>Use!$B$4:$B$117</c:f>
              <c:numCache>
                <c:formatCode>#,##0</c:formatCode>
                <c:ptCount val="114"/>
                <c:pt idx="0">
                  <c:v>1153469.0769230693</c:v>
                </c:pt>
                <c:pt idx="1">
                  <c:v>1163490.6153846204</c:v>
                </c:pt>
                <c:pt idx="2">
                  <c:v>1202161.1538461512</c:v>
                </c:pt>
                <c:pt idx="3">
                  <c:v>1501499.6923076978</c:v>
                </c:pt>
                <c:pt idx="4">
                  <c:v>1676095.2307692333</c:v>
                </c:pt>
                <c:pt idx="5">
                  <c:v>1531197.7692307683</c:v>
                </c:pt>
                <c:pt idx="6">
                  <c:v>1532410.3076923094</c:v>
                </c:pt>
                <c:pt idx="7">
                  <c:v>1675571.8461538509</c:v>
                </c:pt>
                <c:pt idx="8">
                  <c:v>1654413.3846153854</c:v>
                </c:pt>
                <c:pt idx="9">
                  <c:v>1652177.9230769263</c:v>
                </c:pt>
                <c:pt idx="10">
                  <c:v>1828290.4615384615</c:v>
                </c:pt>
                <c:pt idx="11">
                  <c:v>2025602.9999999956</c:v>
                </c:pt>
                <c:pt idx="12">
                  <c:v>2135637.5384615404</c:v>
                </c:pt>
                <c:pt idx="13">
                  <c:v>2117269.0769230765</c:v>
                </c:pt>
                <c:pt idx="14">
                  <c:v>2178633.6153846108</c:v>
                </c:pt>
                <c:pt idx="15">
                  <c:v>2037557.1538461547</c:v>
                </c:pt>
                <c:pt idx="16">
                  <c:v>2387387.6923076906</c:v>
                </c:pt>
                <c:pt idx="17">
                  <c:v>2076062.230769227</c:v>
                </c:pt>
                <c:pt idx="18">
                  <c:v>2273091.7692307672</c:v>
                </c:pt>
                <c:pt idx="19">
                  <c:v>2131413.3076923024</c:v>
                </c:pt>
                <c:pt idx="20">
                  <c:v>2175451.8461538451</c:v>
                </c:pt>
                <c:pt idx="21">
                  <c:v>2004932.3846153826</c:v>
                </c:pt>
                <c:pt idx="22">
                  <c:v>2241611.9230769239</c:v>
                </c:pt>
                <c:pt idx="23">
                  <c:v>2220715.4615384592</c:v>
                </c:pt>
                <c:pt idx="24">
                  <c:v>2256260.9999999991</c:v>
                </c:pt>
                <c:pt idx="25">
                  <c:v>2306911.5384615376</c:v>
                </c:pt>
                <c:pt idx="26">
                  <c:v>2289089.076923077</c:v>
                </c:pt>
                <c:pt idx="27">
                  <c:v>2436710.6153846136</c:v>
                </c:pt>
                <c:pt idx="28">
                  <c:v>2245196.1538461521</c:v>
                </c:pt>
                <c:pt idx="29">
                  <c:v>2365264.0923076933</c:v>
                </c:pt>
                <c:pt idx="30">
                  <c:v>2504791.1307692295</c:v>
                </c:pt>
                <c:pt idx="31">
                  <c:v>2270005.7692307686</c:v>
                </c:pt>
                <c:pt idx="32">
                  <c:v>2434892.5076923054</c:v>
                </c:pt>
                <c:pt idx="33">
                  <c:v>2400893.946153848</c:v>
                </c:pt>
                <c:pt idx="34">
                  <c:v>2369733.3846153826</c:v>
                </c:pt>
                <c:pt idx="35">
                  <c:v>2129745.9230769235</c:v>
                </c:pt>
                <c:pt idx="36">
                  <c:v>2445947.4615384601</c:v>
                </c:pt>
                <c:pt idx="37">
                  <c:v>2250621.0000000005</c:v>
                </c:pt>
                <c:pt idx="38">
                  <c:v>2379202.538461539</c:v>
                </c:pt>
                <c:pt idx="39">
                  <c:v>2257525.0769230784</c:v>
                </c:pt>
                <c:pt idx="40">
                  <c:v>2343198.2153846147</c:v>
                </c:pt>
                <c:pt idx="41">
                  <c:v>2312520.1538461535</c:v>
                </c:pt>
                <c:pt idx="42">
                  <c:v>2359926.6923076943</c:v>
                </c:pt>
                <c:pt idx="43">
                  <c:v>2241352.2307692254</c:v>
                </c:pt>
                <c:pt idx="44">
                  <c:v>2326627.7692307704</c:v>
                </c:pt>
                <c:pt idx="45">
                  <c:v>2414355.1076923073</c:v>
                </c:pt>
                <c:pt idx="46">
                  <c:v>2544695.846153846</c:v>
                </c:pt>
                <c:pt idx="47">
                  <c:v>2557901.3846153854</c:v>
                </c:pt>
                <c:pt idx="48">
                  <c:v>2611573.9230769221</c:v>
                </c:pt>
                <c:pt idx="49">
                  <c:v>2521068.0615384607</c:v>
                </c:pt>
                <c:pt idx="50">
                  <c:v>2808292.0000000009</c:v>
                </c:pt>
                <c:pt idx="51">
                  <c:v>2311296.8384615378</c:v>
                </c:pt>
                <c:pt idx="52">
                  <c:v>2849750.6769230771</c:v>
                </c:pt>
                <c:pt idx="53">
                  <c:v>2591404.1153846164</c:v>
                </c:pt>
                <c:pt idx="54">
                  <c:v>2753461.6538461517</c:v>
                </c:pt>
                <c:pt idx="55">
                  <c:v>2495717.7923076912</c:v>
                </c:pt>
                <c:pt idx="56">
                  <c:v>2865355.4307692284</c:v>
                </c:pt>
                <c:pt idx="57">
                  <c:v>2698835.769230769</c:v>
                </c:pt>
                <c:pt idx="58">
                  <c:v>2713286.3076923075</c:v>
                </c:pt>
                <c:pt idx="59">
                  <c:v>2383382.8461538386</c:v>
                </c:pt>
                <c:pt idx="60">
                  <c:v>2846124.5846153856</c:v>
                </c:pt>
                <c:pt idx="61">
                  <c:v>2585460.7230769238</c:v>
                </c:pt>
                <c:pt idx="62">
                  <c:v>2613125.461538461</c:v>
                </c:pt>
                <c:pt idx="63">
                  <c:v>2715810.0999999987</c:v>
                </c:pt>
                <c:pt idx="64">
                  <c:v>2876435.5384615399</c:v>
                </c:pt>
                <c:pt idx="65">
                  <c:v>3019554.4841740141</c:v>
                </c:pt>
                <c:pt idx="66">
                  <c:v>3094864.2825723882</c:v>
                </c:pt>
                <c:pt idx="67">
                  <c:v>2927911.6395645379</c:v>
                </c:pt>
                <c:pt idx="68">
                  <c:v>3258040.9505016236</c:v>
                </c:pt>
                <c:pt idx="69">
                  <c:v>3081584.6928035109</c:v>
                </c:pt>
                <c:pt idx="70">
                  <c:v>2974038.3990081153</c:v>
                </c:pt>
                <c:pt idx="71">
                  <c:v>2428764.6293335757</c:v>
                </c:pt>
                <c:pt idx="72">
                  <c:v>3307980.1831306149</c:v>
                </c:pt>
                <c:pt idx="73">
                  <c:v>3276929.050015796</c:v>
                </c:pt>
                <c:pt idx="74">
                  <c:v>3212654.1555272094</c:v>
                </c:pt>
                <c:pt idx="75">
                  <c:v>3232762.5333369914</c:v>
                </c:pt>
                <c:pt idx="76">
                  <c:v>3268189.9125686307</c:v>
                </c:pt>
                <c:pt idx="77">
                  <c:v>3114366.6103873104</c:v>
                </c:pt>
                <c:pt idx="78">
                  <c:v>3029278.5327919591</c:v>
                </c:pt>
                <c:pt idx="79">
                  <c:v>3312130.7838217844</c:v>
                </c:pt>
                <c:pt idx="80">
                  <c:v>3218846.6576167326</c:v>
                </c:pt>
                <c:pt idx="81">
                  <c:v>3311034.9491926041</c:v>
                </c:pt>
                <c:pt idx="82">
                  <c:v>3737436.0492377649</c:v>
                </c:pt>
                <c:pt idx="83">
                  <c:v>3823532.8520178166</c:v>
                </c:pt>
                <c:pt idx="84">
                  <c:v>3608445.5190864839</c:v>
                </c:pt>
                <c:pt idx="85">
                  <c:v>3666666.6957919411</c:v>
                </c:pt>
                <c:pt idx="86">
                  <c:v>3817758.1064669937</c:v>
                </c:pt>
                <c:pt idx="87">
                  <c:v>3531747.9515937832</c:v>
                </c:pt>
                <c:pt idx="88">
                  <c:v>4031253.9372884342</c:v>
                </c:pt>
                <c:pt idx="89">
                  <c:v>3169532.8783738632</c:v>
                </c:pt>
                <c:pt idx="90">
                  <c:v>3615504.671144696</c:v>
                </c:pt>
                <c:pt idx="91">
                  <c:v>3382504.2365865265</c:v>
                </c:pt>
                <c:pt idx="92">
                  <c:v>3465093.6828562669</c:v>
                </c:pt>
                <c:pt idx="93">
                  <c:v>3285486.9762012088</c:v>
                </c:pt>
                <c:pt idx="94">
                  <c:v>3729876.724127478</c:v>
                </c:pt>
                <c:pt idx="95">
                  <c:v>3982883.5211247923</c:v>
                </c:pt>
                <c:pt idx="96">
                  <c:v>3556654.0167917614</c:v>
                </c:pt>
                <c:pt idx="97">
                  <c:v>3580582.2231761659</c:v>
                </c:pt>
                <c:pt idx="98">
                  <c:v>3335279.8843693072</c:v>
                </c:pt>
                <c:pt idx="99">
                  <c:v>3412828.787739825</c:v>
                </c:pt>
                <c:pt idx="100">
                  <c:v>3572646.6365557583</c:v>
                </c:pt>
                <c:pt idx="101">
                  <c:v>3642264.300640679</c:v>
                </c:pt>
                <c:pt idx="102">
                  <c:v>3790626.4669819702</c:v>
                </c:pt>
                <c:pt idx="103">
                  <c:v>3624237.8444841579</c:v>
                </c:pt>
                <c:pt idx="104">
                  <c:v>3533530.1999392966</c:v>
                </c:pt>
                <c:pt idx="105">
                  <c:v>3727770.0129108541</c:v>
                </c:pt>
                <c:pt idx="106">
                  <c:v>4136288.8483850667</c:v>
                </c:pt>
                <c:pt idx="107">
                  <c:v>3467331.3039914109</c:v>
                </c:pt>
                <c:pt idx="108">
                  <c:v>3293375.2092745313</c:v>
                </c:pt>
                <c:pt idx="109">
                  <c:v>2951330.0916782971</c:v>
                </c:pt>
                <c:pt idx="110">
                  <c:v>3678721.8977254475</c:v>
                </c:pt>
                <c:pt idx="111">
                  <c:v>3505409.4702109508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79-C044-B74C-09C5BD7E1377}"/>
            </c:ext>
          </c:extLst>
        </c:ser>
        <c:ser>
          <c:idx val="1"/>
          <c:order val="1"/>
          <c:tx>
            <c:strRef>
              <c:f>Use!$C$3</c:f>
              <c:strCache>
                <c:ptCount val="1"/>
                <c:pt idx="0">
                  <c:v>Lower Basin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Use!$A$4:$A$117</c:f>
              <c:numCache>
                <c:formatCode>General</c:formatCode>
                <c:ptCount val="114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</c:numCache>
            </c:numRef>
          </c:cat>
          <c:val>
            <c:numRef>
              <c:f>Use!$C$4:$C$117</c:f>
              <c:numCache>
                <c:formatCode>General</c:formatCode>
                <c:ptCount val="114"/>
                <c:pt idx="8" formatCode="#,##0">
                  <c:v>1711500</c:v>
                </c:pt>
                <c:pt idx="9" formatCode="#,##0">
                  <c:v>1791192</c:v>
                </c:pt>
                <c:pt idx="10" formatCode="#,##0">
                  <c:v>2019095</c:v>
                </c:pt>
                <c:pt idx="11" formatCode="#,##0">
                  <c:v>2097791</c:v>
                </c:pt>
                <c:pt idx="12" formatCode="#,##0">
                  <c:v>2402496</c:v>
                </c:pt>
                <c:pt idx="13" formatCode="#,##0">
                  <c:v>2352802</c:v>
                </c:pt>
                <c:pt idx="14" formatCode="#,##0">
                  <c:v>2515595</c:v>
                </c:pt>
                <c:pt idx="15" formatCode="#,##0">
                  <c:v>2143897</c:v>
                </c:pt>
                <c:pt idx="16" formatCode="#,##0">
                  <c:v>2484000</c:v>
                </c:pt>
                <c:pt idx="17" formatCode="#,##0">
                  <c:v>2859599</c:v>
                </c:pt>
                <c:pt idx="18" formatCode="#,##0">
                  <c:v>2867305</c:v>
                </c:pt>
                <c:pt idx="19" formatCode="#,##0">
                  <c:v>2888902</c:v>
                </c:pt>
                <c:pt idx="20" formatCode="#,##0">
                  <c:v>2851910</c:v>
                </c:pt>
                <c:pt idx="21" formatCode="#,##0">
                  <c:v>2994407</c:v>
                </c:pt>
                <c:pt idx="22" formatCode="#,##0">
                  <c:v>3061994</c:v>
                </c:pt>
                <c:pt idx="23" formatCode="#,##0">
                  <c:v>3245496</c:v>
                </c:pt>
                <c:pt idx="24" formatCode="#,##0">
                  <c:v>3382895</c:v>
                </c:pt>
                <c:pt idx="25" formatCode="#,##0">
                  <c:v>2875103</c:v>
                </c:pt>
                <c:pt idx="26" formatCode="#,##0">
                  <c:v>2797200</c:v>
                </c:pt>
                <c:pt idx="27" formatCode="#,##0">
                  <c:v>2911416</c:v>
                </c:pt>
                <c:pt idx="28" formatCode="#,##0">
                  <c:v>2137933</c:v>
                </c:pt>
                <c:pt idx="29" formatCode="#,##0">
                  <c:v>2826063</c:v>
                </c:pt>
                <c:pt idx="30" formatCode="#,##0">
                  <c:v>3388676</c:v>
                </c:pt>
                <c:pt idx="31" formatCode="#,##0">
                  <c:v>3513334</c:v>
                </c:pt>
                <c:pt idx="32" formatCode="#,##0">
                  <c:v>3300797</c:v>
                </c:pt>
                <c:pt idx="33" formatCode="#,##0">
                  <c:v>3311955</c:v>
                </c:pt>
                <c:pt idx="34" formatCode="#,##0">
                  <c:v>3369057</c:v>
                </c:pt>
                <c:pt idx="35" formatCode="#,##0">
                  <c:v>3182669</c:v>
                </c:pt>
                <c:pt idx="36" formatCode="#,##0">
                  <c:v>3102119</c:v>
                </c:pt>
                <c:pt idx="37" formatCode="#,##0">
                  <c:v>3097652</c:v>
                </c:pt>
                <c:pt idx="38" formatCode="#,##0">
                  <c:v>3250725</c:v>
                </c:pt>
                <c:pt idx="39" formatCode="#,##0">
                  <c:v>3393476</c:v>
                </c:pt>
                <c:pt idx="40" formatCode="#,##0">
                  <c:v>3672767</c:v>
                </c:pt>
                <c:pt idx="41" formatCode="#,##0">
                  <c:v>3777844</c:v>
                </c:pt>
                <c:pt idx="42" formatCode="#,##0">
                  <c:v>3874713</c:v>
                </c:pt>
                <c:pt idx="43" formatCode="#,##0">
                  <c:v>4172985</c:v>
                </c:pt>
                <c:pt idx="44" formatCode="#,##0">
                  <c:v>4635660</c:v>
                </c:pt>
                <c:pt idx="45" formatCode="#,##0">
                  <c:v>4940634</c:v>
                </c:pt>
                <c:pt idx="46" formatCode="#,##0">
                  <c:v>5183069</c:v>
                </c:pt>
                <c:pt idx="47" formatCode="#,##0">
                  <c:v>5476325</c:v>
                </c:pt>
                <c:pt idx="48" formatCode="#,##0">
                  <c:v>5565277</c:v>
                </c:pt>
                <c:pt idx="49" formatCode="#,##0">
                  <c:v>5506637</c:v>
                </c:pt>
                <c:pt idx="50" formatCode="#,##0">
                  <c:v>5616254</c:v>
                </c:pt>
                <c:pt idx="51" formatCode="#,##0">
                  <c:v>5452712</c:v>
                </c:pt>
                <c:pt idx="52" formatCode="#,##0">
                  <c:v>5425948</c:v>
                </c:pt>
                <c:pt idx="53" formatCode="#,##0">
                  <c:v>5777912</c:v>
                </c:pt>
                <c:pt idx="54" formatCode="#,##0">
                  <c:v>6102348</c:v>
                </c:pt>
                <c:pt idx="55" formatCode="#,##0">
                  <c:v>6198165</c:v>
                </c:pt>
                <c:pt idx="56" formatCode="#,##0">
                  <c:v>6225995</c:v>
                </c:pt>
                <c:pt idx="57" formatCode="#,##0">
                  <c:v>6277630</c:v>
                </c:pt>
                <c:pt idx="58" formatCode="#,##0">
                  <c:v>6217165</c:v>
                </c:pt>
                <c:pt idx="59" formatCode="#,##0">
                  <c:v>5931234</c:v>
                </c:pt>
                <c:pt idx="60" formatCode="#,##0">
                  <c:v>6196623</c:v>
                </c:pt>
                <c:pt idx="61" formatCode="#,##0">
                  <c:v>6020818</c:v>
                </c:pt>
                <c:pt idx="62" formatCode="#,##0">
                  <c:v>6261687</c:v>
                </c:pt>
                <c:pt idx="63" formatCode="#,##0">
                  <c:v>6072004</c:v>
                </c:pt>
                <c:pt idx="64" formatCode="#,##0">
                  <c:v>6254767</c:v>
                </c:pt>
                <c:pt idx="65" formatCode="#,##0">
                  <c:v>6563795</c:v>
                </c:pt>
                <c:pt idx="66" formatCode="#,##0">
                  <c:v>6514729</c:v>
                </c:pt>
                <c:pt idx="67" formatCode="#,##0">
                  <c:v>6678940</c:v>
                </c:pt>
                <c:pt idx="68" formatCode="#,##0">
                  <c:v>6834540</c:v>
                </c:pt>
                <c:pt idx="69" formatCode="#,##0">
                  <c:v>6413848</c:v>
                </c:pt>
                <c:pt idx="70" formatCode="#,##0">
                  <c:v>6027806</c:v>
                </c:pt>
                <c:pt idx="71" formatCode="#,##0">
                  <c:v>6401791</c:v>
                </c:pt>
                <c:pt idx="72" formatCode="#,##0">
                  <c:v>5809575</c:v>
                </c:pt>
                <c:pt idx="73" formatCode="#,##0">
                  <c:v>5999350</c:v>
                </c:pt>
                <c:pt idx="74" formatCode="#,##0">
                  <c:v>6046996</c:v>
                </c:pt>
                <c:pt idx="75" formatCode="#,##0">
                  <c:v>6321816</c:v>
                </c:pt>
                <c:pt idx="76" formatCode="#,##0">
                  <c:v>5642509</c:v>
                </c:pt>
                <c:pt idx="77" formatCode="#,##0">
                  <c:v>5393810</c:v>
                </c:pt>
                <c:pt idx="78" formatCode="#,##0">
                  <c:v>5894711</c:v>
                </c:pt>
                <c:pt idx="79" formatCode="#,##0">
                  <c:v>6074666</c:v>
                </c:pt>
                <c:pt idx="80" formatCode="#,##0">
                  <c:v>6274097</c:v>
                </c:pt>
                <c:pt idx="81" formatCode="#,##0">
                  <c:v>6734995</c:v>
                </c:pt>
                <c:pt idx="82" formatCode="#,##0">
                  <c:v>7091836</c:v>
                </c:pt>
                <c:pt idx="83" formatCode="#,##0">
                  <c:v>7530328</c:v>
                </c:pt>
                <c:pt idx="84" formatCode="#,##0">
                  <c:v>7657840</c:v>
                </c:pt>
                <c:pt idx="85" formatCode="#,##0">
                  <c:v>7050178.5999999996</c:v>
                </c:pt>
                <c:pt idx="86" formatCode="#,##0">
                  <c:v>6629816</c:v>
                </c:pt>
                <c:pt idx="87" formatCode="#,##0">
                  <c:v>7286115.7999999998</c:v>
                </c:pt>
                <c:pt idx="88" formatCode="#,##0">
                  <c:v>7360243.2000000002</c:v>
                </c:pt>
                <c:pt idx="89" formatCode="#,##0">
                  <c:v>7081329.4000000013</c:v>
                </c:pt>
                <c:pt idx="90" formatCode="#,##0">
                  <c:v>8027466</c:v>
                </c:pt>
                <c:pt idx="91" formatCode="#,##0">
                  <c:v>8100913</c:v>
                </c:pt>
                <c:pt idx="92" formatCode="#,##0">
                  <c:v>7620605.9999999991</c:v>
                </c:pt>
                <c:pt idx="93" formatCode="#,##0">
                  <c:v>7976409</c:v>
                </c:pt>
                <c:pt idx="94" formatCode="#,##0">
                  <c:v>8025387.0999999996</c:v>
                </c:pt>
                <c:pt idx="95" formatCode="#,##0">
                  <c:v>8170391.2000000002</c:v>
                </c:pt>
                <c:pt idx="96" formatCode="#,##0">
                  <c:v>8406820.0999999996</c:v>
                </c:pt>
                <c:pt idx="97" formatCode="#,##0">
                  <c:v>7537737.3188257394</c:v>
                </c:pt>
                <c:pt idx="98" formatCode="#,##0">
                  <c:v>7383836.2602685336</c:v>
                </c:pt>
                <c:pt idx="99" formatCode="#,##0">
                  <c:v>7064505.0973200761</c:v>
                </c:pt>
                <c:pt idx="100" formatCode="#,##0">
                  <c:v>7411029</c:v>
                </c:pt>
                <c:pt idx="101" formatCode="#,##0">
                  <c:v>7454330</c:v>
                </c:pt>
                <c:pt idx="102" formatCode="#,##0">
                  <c:v>7520961.2829250712</c:v>
                </c:pt>
                <c:pt idx="103" formatCode="#,##0">
                  <c:v>7438398</c:v>
                </c:pt>
                <c:pt idx="104" formatCode="#,##0">
                  <c:v>7378642</c:v>
                </c:pt>
                <c:pt idx="105" formatCode="#,##0">
                  <c:v>7316616</c:v>
                </c:pt>
                <c:pt idx="106" formatCode="#,##0">
                  <c:v>7443546</c:v>
                </c:pt>
                <c:pt idx="107" formatCode="#,##0">
                  <c:v>7478220</c:v>
                </c:pt>
                <c:pt idx="108" formatCode="#,##0">
                  <c:v>7649011</c:v>
                </c:pt>
                <c:pt idx="109" formatCode="#,##0">
                  <c:v>7448217</c:v>
                </c:pt>
                <c:pt idx="110" formatCode="#,##0">
                  <c:v>7232260</c:v>
                </c:pt>
                <c:pt idx="111" formatCode="#,##0">
                  <c:v>6779443</c:v>
                </c:pt>
                <c:pt idx="112">
                  <c:v>7141888</c:v>
                </c:pt>
                <c:pt idx="113">
                  <c:v>6569304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79-C044-B74C-09C5BD7E1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2122976"/>
        <c:axId val="1812341040"/>
      </c:lineChart>
      <c:catAx>
        <c:axId val="18121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341040"/>
        <c:crosses val="autoZero"/>
        <c:auto val="1"/>
        <c:lblAlgn val="ctr"/>
        <c:lblOffset val="100"/>
        <c:noMultiLvlLbl val="0"/>
      </c:catAx>
      <c:valAx>
        <c:axId val="181234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0.70367</cdr:x>
      <cdr:y>0.10858</cdr:y>
    </cdr:from>
    <cdr:to>
      <cdr:x>0.70878</cdr:x>
      <cdr:y>0.11678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DB46D09B-18D5-4894-98BB-22B3E8182A78}"/>
            </a:ext>
          </a:extLst>
        </cdr:cNvPr>
        <cdr:cNvSpPr/>
      </cdr:nvSpPr>
      <cdr:spPr>
        <a:xfrm xmlns:a="http://schemas.openxmlformats.org/drawingml/2006/main">
          <a:off x="7673597" y="604888"/>
          <a:ext cx="55659" cy="457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3396F2-8611-1143-9213-EA009C561D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A95B8-1343-2843-85D2-AF6491466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644E4-BAAE-884A-B6D4-2279C5A4953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6A7B5-0B64-DA46-A25F-5E7F3807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5FED1-6E57-3842-A3A5-67AC2E72E3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70B24-A28E-5443-B686-E5A2B346A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3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F406-7A4B-3648-AAC7-B82CF8A5E5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B498F-9FA3-5349-9A34-FD2154AC5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4CF6-2AD0-FB4A-9D34-183BA114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5ED9C-2890-E64C-9EB9-DC8A2289B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E3006-709B-1D40-808B-1D10F079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2457-97E7-1241-9028-9DE82E35780B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885D0-022B-C840-BCAB-75C2B202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F6C1F-6AF7-3944-ACC0-186AD41B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80CF-2DDF-A64A-B57C-1994CC0D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77ED-69B1-3645-A44C-A566F46F7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3DF2-586D-A74C-A729-EBD8085F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3B45-7B3B-FB46-A3A9-257729229ACA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EAD5-1AF2-264F-93A6-D0B53529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5D67-BE2F-C34D-BE81-F9D269EA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A1F08-D1F8-D946-BE51-6656F5E1E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4C9A2-1403-D448-9B88-E0BC22C64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FF67-DB2A-F64A-A285-C5201179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87-FCE3-2F42-BFF9-F40F29DDB33A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F7-3810-6841-9482-CE3336A6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085CC-63A5-1949-82C0-2FF0104C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03D3-D458-614A-BE59-52D53EF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BC34-0275-1149-A993-4F636A5B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FDC18-660B-EF44-A8FB-146003D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9C20-A0AB-8643-BC19-7FE58C83FE6A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7665-F20D-5249-8636-F09EE543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64BC-5932-344B-B356-1911208B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6683-2873-BB4A-819C-F5F499E2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24028-C446-4E42-AD26-A58D7E26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1B5A-1C56-014E-A2C3-11E0F72F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F91A-CDBF-A74F-B2BE-23751448290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B29A-2D4C-4246-AC03-79AE9193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7054-B3BD-CD48-AF27-1D4CEFF8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B6B9-D0E2-D142-A8F2-0D7161ED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6F4E-EBB0-E245-88E3-CFB950145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CD154-3EB4-254A-A028-2BE5C4BCA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8EED-BA5C-E141-A750-8F87AD92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20E2-FA0D-444B-ADAC-8F14D2095892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36DB-E814-D747-BE9C-8781397E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066B4-A723-2249-A0A4-89D3675D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4507-C2E1-F443-8C8B-930F33ED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36FAB-1EE6-1A4B-857A-6767EA087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442EE-6A5E-714C-BE05-CB21F9B6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2DD74-932D-4043-B82B-E56D64A4A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B966E-50E8-4145-83CF-452F6F637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6FF94-5F23-F640-A605-CC64268B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569-0062-2643-AB1B-4D74D0E86341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8D32E-9929-4E4C-9836-693EA883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5DAB1-936F-5947-A04D-885FCA11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10DB-DB13-D049-90FD-A361F554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B3ED6-D750-C74D-A861-6F117329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0FF-8CDA-6B45-9582-61E9BFAEFEBA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6540B-3A3F-5F48-99F6-65B283D9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0DD09-0057-8449-8ECB-39587DDE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54EF4-EE52-C940-866A-04BB81F1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E18-8BCB-FD47-8D76-EFF0FF69D47D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4C64A-FBAE-5E4E-B490-34F9590A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68190-E66A-854D-8B89-51DF5CC6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CC7-6B12-2B4E-8EA9-822D50D8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6CD1-9083-2746-B224-EEA5B664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B438E-6CE9-3C49-8A26-A6FB33EC9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AF1E7-24D6-7A41-A3F7-BFE9F904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B68-00A0-8443-9659-73D75D4182E2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8A2CF-FA84-9440-BDC5-D051317D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E166F-9A78-BD40-BCC3-DC796B1E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B748-C3F7-A24B-AADE-14890128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05A7D-46A1-2E4C-97A6-BE8DB3CE2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881A2-4CA0-9E42-BD97-FD90CD171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4D1D0-B84B-7A4E-A7E2-7CD83C5D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77C-8CC4-F34E-A362-A237E0EB8E0C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E64DB-EF7D-6441-B5C2-67E4FC1A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EC29A-4BE1-814E-9966-DA827F2D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E6116-24F9-D047-B53F-B8FF1384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5473-297A-C549-AAFC-3B6C3F5F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14E8-B914-3C4F-9712-08FB88834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77E9-257F-FA4C-B15D-9BC57A0AC0B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E9E4-FFA6-7245-B8F5-5428F69B9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5955A-E3C6-6B4F-95BB-A4839128D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60E9-B4D1-5042-8193-9ECF8087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lenwoodrek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F589-CC6B-A440-9091-910C6BF80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77" y="567886"/>
            <a:ext cx="6112213" cy="2957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The Millennium Drought</a:t>
            </a:r>
            <a:br>
              <a:rPr lang="en-US" sz="4400" dirty="0"/>
            </a:br>
            <a:r>
              <a:rPr lang="en-US" sz="4400" dirty="0"/>
              <a:t>(2000-2020) and Its Implications for the Future of the Colorado River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16C11-1CD5-8B4C-9014-5EB53FBB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145" y="4961106"/>
            <a:ext cx="5470187" cy="14007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Eric Kuhn</a:t>
            </a:r>
          </a:p>
          <a:p>
            <a:pPr algn="l"/>
            <a:r>
              <a:rPr lang="en-US" dirty="0"/>
              <a:t>October 14,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39049-7FAF-F242-B33E-6559923A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55" y="190603"/>
            <a:ext cx="4116248" cy="61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7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FC6AC-3F14-4A4D-AD21-5D4EDC37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00" y="1"/>
            <a:ext cx="2995299" cy="623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67D29-6397-634B-BA98-4F7B684F4545}"/>
              </a:ext>
            </a:extLst>
          </p:cNvPr>
          <p:cNvSpPr txBox="1"/>
          <p:nvPr/>
        </p:nvSpPr>
        <p:spPr>
          <a:xfrm>
            <a:off x="1313232" y="544750"/>
            <a:ext cx="721100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“Law of the River” – allocating water by making rules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1922: Colorado River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1928: Boulder Canyon Project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1930-34: Hoover Dam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1944: Treaty with Mexico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1948: Upper Colorado River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1956: Colorado River Storage Project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1963: Arizona v. California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1968: Colorado River Basin Project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D93D-1A65-2E44-ACBE-EA4FC2D9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9CACA-E97A-594D-9012-14743D4F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794341-199A-C046-A913-2845FAA8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0D162-BE41-6942-8B53-1954E360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854ED-61CB-8F43-929B-EA5F92C4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1111" r="22359" b="32222"/>
          <a:stretch/>
        </p:blipFill>
        <p:spPr>
          <a:xfrm>
            <a:off x="6057900" y="0"/>
            <a:ext cx="6118860" cy="6368607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4D0C36-FABF-0746-8016-F66441458DF5}"/>
              </a:ext>
            </a:extLst>
          </p:cNvPr>
          <p:cNvSpPr txBox="1">
            <a:spLocks/>
          </p:cNvSpPr>
          <p:nvPr/>
        </p:nvSpPr>
        <p:spPr>
          <a:xfrm>
            <a:off x="406400" y="342900"/>
            <a:ext cx="5506720" cy="4747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The Millennium Drought</a:t>
            </a:r>
          </a:p>
          <a:p>
            <a:r>
              <a:rPr lang="en-US" sz="3200" b="1" dirty="0"/>
              <a:t> Began in 2000</a:t>
            </a:r>
          </a:p>
          <a:p>
            <a:r>
              <a:rPr lang="en-US" sz="3200" b="1" dirty="0"/>
              <a:t>Still with us 21 years later</a:t>
            </a:r>
          </a:p>
          <a:p>
            <a:r>
              <a:rPr lang="en-US" sz="3200" b="1" dirty="0"/>
              <a:t>It’s not the driest 20+ year period in the paleo-record</a:t>
            </a:r>
          </a:p>
          <a:p>
            <a:r>
              <a:rPr lang="en-US" sz="3200" b="1" dirty="0"/>
              <a:t>Science points to temperature as a driver</a:t>
            </a:r>
          </a:p>
          <a:p>
            <a:r>
              <a:rPr lang="en-US" sz="3200" b="1" dirty="0"/>
              <a:t>Could it be the new normal?</a:t>
            </a:r>
          </a:p>
          <a:p>
            <a:r>
              <a:rPr lang="en-US" sz="3200" b="1" dirty="0"/>
              <a:t>Could the future be drier?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546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Text&#10;&#10;Description automatically generated">
            <a:extLst>
              <a:ext uri="{FF2B5EF4-FFF2-40B4-BE49-F238E27FC236}">
                <a16:creationId xmlns:a16="http://schemas.microsoft.com/office/drawing/2014/main" id="{28EB4FBB-94C9-4182-A4E5-DD1CAF6248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295" r="10085" b="67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668FC-E7AE-4EE4-9164-C01DC256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Recent Report by the USU Future of the Colorado River Project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B75B-1109-4AB7-9C6C-6B84C252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DC0A-ACD0-4058-97F5-36D0475B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3BD60E9-B4D1-5042-8193-9ECF8087BE54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62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9633-92D9-4145-961D-D4D87B4E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692"/>
            <a:ext cx="10515600" cy="823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ESTIMATED NATURAL FLOWS AT      LEES FERRY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401B-B646-497E-B6A1-3B3AB646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2000-2018 	12.44 MAF/YEAR 	(USBR NFDB)</a:t>
            </a:r>
          </a:p>
          <a:p>
            <a:r>
              <a:rPr lang="en-US" dirty="0"/>
              <a:t>2000-2020	12.5 -12.6 MAF/YEAR 	(EK estimate)</a:t>
            </a:r>
          </a:p>
          <a:p>
            <a:r>
              <a:rPr lang="en-US" dirty="0"/>
              <a:t>1953-1977	12.89 MAF/YEAR	(USBR NFDB)</a:t>
            </a:r>
          </a:p>
          <a:p>
            <a:r>
              <a:rPr lang="en-US" dirty="0"/>
              <a:t>1576-1600	11.76 MAF/YEAR	(PALEO reconstruction)</a:t>
            </a:r>
          </a:p>
          <a:p>
            <a:r>
              <a:rPr lang="en-US" dirty="0"/>
              <a:t>1200-1260	12.5-13 MAF/YEAR	(PALEO reconstruction)</a:t>
            </a:r>
          </a:p>
          <a:p>
            <a:pPr marL="0" indent="0">
              <a:buNone/>
            </a:pPr>
            <a:r>
              <a:rPr lang="en-US" dirty="0"/>
              <a:t>                               </a:t>
            </a:r>
          </a:p>
          <a:p>
            <a:r>
              <a:rPr lang="en-US" dirty="0"/>
              <a:t>1906-2018	14.76 MAF/YEAR	(“GAUGE” RECORD)</a:t>
            </a:r>
          </a:p>
          <a:p>
            <a:r>
              <a:rPr lang="en-US" dirty="0"/>
              <a:t>1988-2018	13.16 MAF/YEAR	(“STRESS TEST”)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46B1-3F6C-44C5-8E54-B7D18388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A68DE-6C95-45C1-8D2F-8E7A8B06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76C04-13DE-4D8B-AC37-284265C3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is pointing to a simple conclusion –as temperatures go up –Lees Ferry flows go down</a:t>
            </a:r>
          </a:p>
        </p:txBody>
      </p:sp>
      <p:pic>
        <p:nvPicPr>
          <p:cNvPr id="8" name="Picture Placeholder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0567062-E8B0-4E8B-AE67-5A6028A9D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147" r="14891" b="2"/>
          <a:stretch/>
        </p:blipFill>
        <p:spPr>
          <a:xfrm>
            <a:off x="5271716" y="510016"/>
            <a:ext cx="6190538" cy="58807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BCCE-E1D2-4908-AE8A-5B322141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5A1E-4966-40B6-A779-68D4FB52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3BD60E9-B4D1-5042-8193-9ECF8087BE54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9FA6-2355-42D3-AD39-B3D68CD7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2BA6-E466-43E6-B735-5982EF2D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30"/>
            <a:ext cx="10515600" cy="4777533"/>
          </a:xfrm>
        </p:spPr>
        <p:txBody>
          <a:bodyPr/>
          <a:lstStyle/>
          <a:p>
            <a:r>
              <a:rPr lang="en-US" dirty="0"/>
              <a:t>With an average natural flow of 12.5 MAF/</a:t>
            </a:r>
            <a:r>
              <a:rPr lang="en-US" dirty="0" err="1"/>
              <a:t>yr</a:t>
            </a:r>
            <a:r>
              <a:rPr lang="en-US" dirty="0"/>
              <a:t> and an “objective release” of 8.25 MAF/</a:t>
            </a:r>
            <a:r>
              <a:rPr lang="en-US" dirty="0" err="1"/>
              <a:t>yr</a:t>
            </a:r>
            <a:r>
              <a:rPr lang="en-US" dirty="0"/>
              <a:t> @ Lee Ferry – the mathematics is simple, the UB can consume 4.25 MAF/</a:t>
            </a:r>
            <a:r>
              <a:rPr lang="en-US" dirty="0" err="1"/>
              <a:t>yr</a:t>
            </a:r>
            <a:r>
              <a:rPr lang="en-US" dirty="0"/>
              <a:t> (including </a:t>
            </a:r>
            <a:r>
              <a:rPr lang="en-US" dirty="0" err="1"/>
              <a:t>evap</a:t>
            </a:r>
            <a:r>
              <a:rPr lang="en-US" dirty="0"/>
              <a:t>).</a:t>
            </a:r>
          </a:p>
          <a:p>
            <a:r>
              <a:rPr lang="en-US" dirty="0"/>
              <a:t>4.25 MAF/</a:t>
            </a:r>
            <a:r>
              <a:rPr lang="en-US" dirty="0" err="1"/>
              <a:t>yr</a:t>
            </a:r>
            <a:r>
              <a:rPr lang="en-US" dirty="0"/>
              <a:t> is about what is being consumed today in the UB.</a:t>
            </a:r>
          </a:p>
          <a:p>
            <a:r>
              <a:rPr lang="en-US" dirty="0"/>
              <a:t>Upper Basin annual consumptive uses have been flat since the late 1980s. Since 2003 Lower Basin mainstem annual consumptive uses have been declining (not including LB tributaries).</a:t>
            </a:r>
          </a:p>
          <a:p>
            <a:pPr marL="0" indent="0">
              <a:buNone/>
            </a:pPr>
            <a:r>
              <a:rPr lang="en-US" dirty="0"/>
              <a:t>NOTE this is based on data published by the USBR that is subject to change and not universally accepted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72B6C-F0C8-4C59-AC7E-F18A470C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C6F1-5220-48AC-BCAA-9573CEAC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B62E9-B59D-7D45-9D9C-C962731F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Science Be Dammed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1D50F-38AD-F34F-9C1B-8C99833E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D60E9-B4D1-5042-8193-9ECF8087BE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5FC0F6-98B7-774D-B983-E4B08CEA2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05448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24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FC6AC-3F14-4A4D-AD21-5D4EDC37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00" y="1"/>
            <a:ext cx="2995299" cy="62382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D93D-1A65-2E44-ACBE-EA4FC2D9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9CACA-E97A-594D-9012-14743D4F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C4426-49D7-074E-8BAD-2391D044160C}"/>
              </a:ext>
            </a:extLst>
          </p:cNvPr>
          <p:cNvSpPr txBox="1"/>
          <p:nvPr/>
        </p:nvSpPr>
        <p:spPr>
          <a:xfrm>
            <a:off x="1467059" y="964642"/>
            <a:ext cx="67826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basic problem today</a:t>
            </a:r>
          </a:p>
          <a:p>
            <a:endParaRPr lang="en-US" sz="3200" dirty="0"/>
          </a:p>
          <a:p>
            <a:r>
              <a:rPr lang="en-US" sz="3200" dirty="0"/>
              <a:t>How do we squeeze 17.5 million acre-feet of legal apportionments into a 12-13 million acre-foot river?</a:t>
            </a:r>
          </a:p>
          <a:p>
            <a:r>
              <a:rPr lang="en-US" sz="3200" dirty="0"/>
              <a:t>(And one that may continue to shrink!)</a:t>
            </a:r>
          </a:p>
        </p:txBody>
      </p:sp>
    </p:spTree>
    <p:extLst>
      <p:ext uri="{BB962C8B-B14F-4D97-AF65-F5344CB8AC3E}">
        <p14:creationId xmlns:p14="http://schemas.microsoft.com/office/powerpoint/2010/main" val="106287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C298BD-E349-DD48-8B41-4EE83CAA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Be Dammed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FDAAB-8F82-4E4D-A94A-605C71A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60E9-B4D1-5042-8193-9ECF8087BE5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1FDF3-3DDD-CB4C-A851-254658855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7" y="0"/>
            <a:ext cx="7944853" cy="6175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D3D9E2-4C92-8A43-853D-F072D34A9EE3}"/>
              </a:ext>
            </a:extLst>
          </p:cNvPr>
          <p:cNvSpPr txBox="1"/>
          <p:nvPr/>
        </p:nvSpPr>
        <p:spPr>
          <a:xfrm>
            <a:off x="510139" y="962527"/>
            <a:ext cx="29075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Fleck</a:t>
            </a:r>
          </a:p>
          <a:p>
            <a:r>
              <a:rPr lang="en-US" dirty="0"/>
              <a:t>University of New Mexico</a:t>
            </a:r>
          </a:p>
          <a:p>
            <a:r>
              <a:rPr lang="en-US" dirty="0"/>
              <a:t>Water Resources Program</a:t>
            </a:r>
          </a:p>
          <a:p>
            <a:endParaRPr lang="en-US" dirty="0"/>
          </a:p>
          <a:p>
            <a:r>
              <a:rPr lang="en-US" dirty="0"/>
              <a:t>fleckj@unm.edu</a:t>
            </a:r>
          </a:p>
          <a:p>
            <a:r>
              <a:rPr lang="en-US" dirty="0"/>
              <a:t>@jfleck</a:t>
            </a:r>
          </a:p>
          <a:p>
            <a:endParaRPr lang="en-US" dirty="0"/>
          </a:p>
          <a:p>
            <a:r>
              <a:rPr lang="en-US" dirty="0"/>
              <a:t>Eric Kuhn</a:t>
            </a:r>
          </a:p>
          <a:p>
            <a:r>
              <a:rPr lang="en-US" dirty="0">
                <a:hlinkClick r:id="rId3"/>
              </a:rPr>
              <a:t>glenwoodrek@gmail.com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5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444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Millennium Drought (2000-2020) and Its Implications for the Future of the Colorado River</vt:lpstr>
      <vt:lpstr>PowerPoint Presentation</vt:lpstr>
      <vt:lpstr>Recent Report by the USU Future of the Colorado River Project</vt:lpstr>
      <vt:lpstr>ESTIMATED NATURAL FLOWS AT      LEES FERRY </vt:lpstr>
      <vt:lpstr>Science is pointing to a simple conclusion –as temperatures go up –Lees Ferry flows go down</vt:lpstr>
      <vt:lpstr>IMPLICATIONS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Millennium Drought and Its Implications for the Future of the Colorado River</dc:title>
  <dc:creator>Richard</dc:creator>
  <cp:lastModifiedBy>Richard</cp:lastModifiedBy>
  <cp:revision>16</cp:revision>
  <dcterms:created xsi:type="dcterms:W3CDTF">2020-10-12T16:10:09Z</dcterms:created>
  <dcterms:modified xsi:type="dcterms:W3CDTF">2020-10-14T17:10:40Z</dcterms:modified>
</cp:coreProperties>
</file>